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2" r:id="rId7"/>
    <p:sldId id="275" r:id="rId8"/>
    <p:sldId id="263" r:id="rId9"/>
    <p:sldId id="264" r:id="rId10"/>
    <p:sldId id="266" r:id="rId11"/>
    <p:sldId id="267" r:id="rId12"/>
    <p:sldId id="268" r:id="rId13"/>
    <p:sldId id="272" r:id="rId14"/>
    <p:sldId id="271" r:id="rId15"/>
    <p:sldId id="273" r:id="rId16"/>
    <p:sldId id="265" r:id="rId17"/>
    <p:sldId id="276" r:id="rId18"/>
    <p:sldId id="269" r:id="rId19"/>
    <p:sldId id="277" r:id="rId20"/>
    <p:sldId id="270" r:id="rId21"/>
  </p:sldIdLst>
  <p:sldSz cx="18288000" cy="10287000"/>
  <p:notesSz cx="6858000" cy="9144000"/>
  <p:embeddedFontLst>
    <p:embeddedFont>
      <p:font typeface="Alatsi" panose="020B0604020202020204" charset="0"/>
      <p:regular r:id="rId23"/>
    </p:embeddedFont>
    <p:embeddedFont>
      <p:font typeface="Open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D5549-32C8-40E5-9232-0786C337969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85186-3A75-4567-A7F3-119C84E51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2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ED3F-0B4B-406E-AD3C-A755C0AE26C5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CE3B-AA6A-4199-A1DB-E4BDE5138A07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D03BF-3254-45C0-8CCA-D917CE447F8E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BA5D-B9B2-4D49-BBFB-75F13BBF50C4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3D088-93D7-4BBF-9F0A-C90C96E76B8C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A8E7-74E0-4619-87FA-1E0EAED489FC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BE0C-315A-4BA2-B102-3C94E6681520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8FA5-AD9B-46C2-B798-3EC8E69A5B6D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9408-10C7-4F56-95C0-3583B19114BC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9D5A-36BD-4BB4-A4B6-BEB80E136C51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BA4E-5940-4F67-A947-3919C85479CE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33B7-12C9-44A1-BCB5-C9817E8A23BE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wilio.com/en-us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thingesp.siddhesh.me/#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arduino.cc/software/ide/" TargetMode="External"/><Relationship Id="rId5" Type="http://schemas.openxmlformats.org/officeDocument/2006/relationships/hyperlink" Target="https://lastminuteengineers.com/electronics/esp32-projects/" TargetMode="External"/><Relationship Id="rId4" Type="http://schemas.openxmlformats.org/officeDocument/2006/relationships/hyperlink" Target="http://esp32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4958659" y="2007340"/>
            <a:ext cx="12204571" cy="189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sz="5101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IOT 4312</a:t>
            </a:r>
          </a:p>
          <a:p>
            <a:pPr algn="ctr">
              <a:lnSpc>
                <a:spcPts val="4948"/>
              </a:lnSpc>
            </a:pPr>
            <a:r>
              <a:rPr lang="en-US" sz="5101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WIRELESS COMMUNICATIONS FOR IOT LAB</a:t>
            </a:r>
          </a:p>
          <a:p>
            <a:pPr algn="ctr">
              <a:lnSpc>
                <a:spcPts val="4948"/>
              </a:lnSpc>
            </a:pPr>
            <a:endParaRPr lang="en-US" sz="5101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08013" y="5229225"/>
            <a:ext cx="13051287" cy="30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Project</a:t>
            </a:r>
          </a:p>
          <a:p>
            <a:pPr algn="ctr">
              <a:lnSpc>
                <a:spcPts val="8029"/>
              </a:lnSpc>
            </a:pPr>
            <a:r>
              <a:rPr lang="en-US" sz="5735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Presentation</a:t>
            </a:r>
          </a:p>
          <a:p>
            <a:pPr algn="ctr">
              <a:lnSpc>
                <a:spcPts val="8029"/>
              </a:lnSpc>
            </a:pPr>
            <a:endParaRPr lang="en-US" sz="5735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7458961" y="4419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E1A0097-E9D8-CCA5-B7E8-1A770AC7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054" y="9715500"/>
            <a:ext cx="2133600" cy="365125"/>
          </a:xfrm>
        </p:spPr>
        <p:txBody>
          <a:bodyPr/>
          <a:lstStyle/>
          <a:p>
            <a:fld id="{A6163F36-3EC2-4780-AE67-628A6B87C5E3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7514" y="665163"/>
            <a:ext cx="116381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SOFTWARE IMPLEMENTATION</a:t>
            </a:r>
          </a:p>
        </p:txBody>
      </p:sp>
      <p:sp>
        <p:nvSpPr>
          <p:cNvPr id="3" name="AutoShape 3"/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6" name="Group 6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26394" y="2420808"/>
            <a:ext cx="354820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Arduino IDE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A191B6C-D0FD-D378-0388-223003AC6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9563100"/>
            <a:ext cx="2133600" cy="365125"/>
          </a:xfrm>
        </p:spPr>
        <p:txBody>
          <a:bodyPr/>
          <a:lstStyle/>
          <a:p>
            <a:fld id="{B00DB607-299D-4AA3-9302-ADB209056465}" type="datetime1">
              <a:rPr lang="en-US" smtClean="0"/>
              <a:t>12/9/2024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A44C4-FAC5-DCCC-E56D-6049E2E3A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559" y="2001411"/>
            <a:ext cx="9666591" cy="79574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7514" y="665163"/>
            <a:ext cx="116381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SOFTWARE IMPLEMENTATION</a:t>
            </a:r>
          </a:p>
        </p:txBody>
      </p:sp>
      <p:sp>
        <p:nvSpPr>
          <p:cNvPr id="3" name="AutoShape 3"/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6" name="Group 6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918390" y="3750643"/>
            <a:ext cx="11301259" cy="5297465"/>
          </a:xfrm>
          <a:custGeom>
            <a:avLst/>
            <a:gdLst/>
            <a:ahLst/>
            <a:cxnLst/>
            <a:rect l="l" t="t" r="r" b="b"/>
            <a:pathLst>
              <a:path w="11301259" h="5297465">
                <a:moveTo>
                  <a:pt x="0" y="0"/>
                </a:moveTo>
                <a:lnTo>
                  <a:pt x="11301259" y="0"/>
                </a:lnTo>
                <a:lnTo>
                  <a:pt x="11301259" y="5297465"/>
                </a:lnTo>
                <a:lnTo>
                  <a:pt x="0" y="529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26394" y="2420808"/>
            <a:ext cx="354820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ThingESP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F055585-5697-9842-D18D-4D3312C4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391" y="9563100"/>
            <a:ext cx="2133600" cy="365125"/>
          </a:xfrm>
        </p:spPr>
        <p:txBody>
          <a:bodyPr/>
          <a:lstStyle/>
          <a:p>
            <a:fld id="{188714F9-44AA-478F-9D63-3A223351D5E5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18390" y="665163"/>
            <a:ext cx="1169470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SOFTWARE IMPLEMENTATION</a:t>
            </a:r>
          </a:p>
        </p:txBody>
      </p:sp>
      <p:sp>
        <p:nvSpPr>
          <p:cNvPr id="3" name="AutoShape 3"/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6" name="Group 6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10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54731" y="3095925"/>
            <a:ext cx="10356794" cy="6604118"/>
          </a:xfrm>
          <a:custGeom>
            <a:avLst/>
            <a:gdLst/>
            <a:ahLst/>
            <a:cxnLst/>
            <a:rect l="l" t="t" r="r" b="b"/>
            <a:pathLst>
              <a:path w="10356794" h="6604118">
                <a:moveTo>
                  <a:pt x="0" y="0"/>
                </a:moveTo>
                <a:lnTo>
                  <a:pt x="10356794" y="0"/>
                </a:lnTo>
                <a:lnTo>
                  <a:pt x="10356794" y="6604118"/>
                </a:lnTo>
                <a:lnTo>
                  <a:pt x="0" y="6604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533" b="-1253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26528" y="2246502"/>
            <a:ext cx="2065288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Twilio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42F7247-833F-6734-A6AF-3463E04FA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9392" y="9700043"/>
            <a:ext cx="2133600" cy="365125"/>
          </a:xfrm>
        </p:spPr>
        <p:txBody>
          <a:bodyPr/>
          <a:lstStyle/>
          <a:p>
            <a:fld id="{73BDBCF7-F5EA-4E76-ADA8-F9215C9382ED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4CB03-4CB7-A4E1-6A2E-F8EB5B055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BDDD094-DFD4-2D4A-61D3-5741BA69CD85}"/>
              </a:ext>
            </a:extLst>
          </p:cNvPr>
          <p:cNvSpPr txBox="1"/>
          <p:nvPr/>
        </p:nvSpPr>
        <p:spPr>
          <a:xfrm>
            <a:off x="2184382" y="899478"/>
            <a:ext cx="12507780" cy="1178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HARDWARE IMPLEMENTATION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FB06B11-872F-97DC-A02D-40CE7DB422AD}"/>
              </a:ext>
            </a:extLst>
          </p:cNvPr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62C5912E-D662-58E2-C3CD-F4290357B2D7}"/>
              </a:ext>
            </a:extLst>
          </p:cNvPr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077DC29-77F4-37FC-7B9D-EBB7A3BF3C15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B8AFAA3A-BFAA-D7D0-50AC-A15BF1915F1C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6903E775-AC39-8E79-ACB7-C84AB7536D25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001BFBC1-6C18-97DA-A7BD-133339B738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00A6BCA-5FD8-64C8-8070-11C0602CB1F8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11</a:t>
              </a:r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ABFDDE38-DA2A-F730-17BF-FF0DD2FADC8D}"/>
              </a:ext>
            </a:extLst>
          </p:cNvPr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A918FDF-7EBB-E3B4-F7E3-933A7D9379E4}"/>
              </a:ext>
            </a:extLst>
          </p:cNvPr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8B9FC13-C6B8-5549-701F-8384FE4CF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395110"/>
            <a:ext cx="10370971" cy="6386335"/>
          </a:xfrm>
          <a:prstGeom prst="rect">
            <a:avLst/>
          </a:prstGeom>
        </p:spPr>
      </p:pic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62892C81-C270-405D-58C0-0BAA910A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9680855"/>
            <a:ext cx="2133600" cy="365125"/>
          </a:xfrm>
        </p:spPr>
        <p:txBody>
          <a:bodyPr/>
          <a:lstStyle/>
          <a:p>
            <a:fld id="{91663E0A-AD93-4FF5-8E8B-64A5B1D4D9D7}" type="datetime1">
              <a:rPr lang="en-US" smtClean="0"/>
              <a:t>12/9/2024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42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8084A-7DE2-DF29-2D31-B57AFD1B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2C09374-632D-931D-D40E-417EBA367FC9}"/>
              </a:ext>
            </a:extLst>
          </p:cNvPr>
          <p:cNvSpPr txBox="1"/>
          <p:nvPr/>
        </p:nvSpPr>
        <p:spPr>
          <a:xfrm>
            <a:off x="3918390" y="665163"/>
            <a:ext cx="1169470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FINAL OUTCOME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F62CE6F-0756-5271-6280-EC6B73529D37}"/>
              </a:ext>
            </a:extLst>
          </p:cNvPr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E8454E4-35F9-E179-1C2F-272EE306D573}"/>
              </a:ext>
            </a:extLst>
          </p:cNvPr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70D662F-7039-3250-5997-ACEF37A7308A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1BA6B8C-10F9-CAAD-D13C-12D4BF0562F1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576F47BC-671A-6A32-871E-2C9DC5E671D4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0EE4EF84-4AB4-EE11-C929-9FA7CC8EB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A582FA2-3AB3-03B1-B85C-53E96227B795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12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37231B82-8ABA-5189-53A3-1B7FDCB04ACB}"/>
              </a:ext>
            </a:extLst>
          </p:cNvPr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1182D10-2E0C-508D-5527-BF61C1DC484F}"/>
              </a:ext>
            </a:extLst>
          </p:cNvPr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1F4429-38F2-13C9-8473-A5B8692AB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295" y="2295812"/>
            <a:ext cx="3386705" cy="6752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F12691-CDD1-2C46-0C36-AC969B656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97" y="2849631"/>
            <a:ext cx="3386705" cy="6756518"/>
          </a:xfrm>
          <a:prstGeom prst="rect">
            <a:avLst/>
          </a:prstGeom>
        </p:spPr>
      </p:pic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0ED20870-1BBF-2443-0D00-6F5B1A04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9645227"/>
            <a:ext cx="2133600" cy="365125"/>
          </a:xfrm>
        </p:spPr>
        <p:txBody>
          <a:bodyPr/>
          <a:lstStyle/>
          <a:p>
            <a:fld id="{988A5E5D-6E63-4779-B4ED-31B7B66B8C95}" type="datetime1">
              <a:rPr lang="en-US" smtClean="0"/>
              <a:t>12/9/2024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7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2B55EC-0AA7-717D-D250-78807713B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E6194BB-27D9-9949-A092-1570B85DC0DF}"/>
              </a:ext>
            </a:extLst>
          </p:cNvPr>
          <p:cNvSpPr txBox="1"/>
          <p:nvPr/>
        </p:nvSpPr>
        <p:spPr>
          <a:xfrm>
            <a:off x="3918390" y="665163"/>
            <a:ext cx="1169470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FINAL OUTCOME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9E76E8B-421E-CB7B-4627-3FF34ACCA39B}"/>
              </a:ext>
            </a:extLst>
          </p:cNvPr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0E51355-3487-E206-09A0-3C70C5E7EEE5}"/>
              </a:ext>
            </a:extLst>
          </p:cNvPr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9E1F33E-FEEB-8722-3083-DE37E8C4C932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F03D4DC1-C2F6-1F54-B465-E598F8261A3D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0F0E9FE-0413-273B-392D-2A132487EA66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78977AD4-FA83-591A-849E-FBF169A20E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98BB909-46C1-2BBC-2F70-74E516AEB2BE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13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01696A1B-D00A-4F12-25D9-11493C510032}"/>
              </a:ext>
            </a:extLst>
          </p:cNvPr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26C8B6D-0B0B-5963-895C-F77529319A2F}"/>
              </a:ext>
            </a:extLst>
          </p:cNvPr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08CD00-BEEC-3E9D-9DCE-63D8D7439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73905" y="1192202"/>
            <a:ext cx="7134028" cy="9480435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44DC430-09E1-3A38-0325-999A9C19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9683333"/>
            <a:ext cx="2133600" cy="365125"/>
          </a:xfrm>
        </p:spPr>
        <p:txBody>
          <a:bodyPr/>
          <a:lstStyle/>
          <a:p>
            <a:fld id="{DF1FED89-EE32-41CC-B314-9D3E87EF58ED}" type="datetime1">
              <a:rPr lang="en-US" smtClean="0"/>
              <a:t>12/9/2024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3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9499" y="740137"/>
            <a:ext cx="11468606" cy="1178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CHALLENGES &amp; LIMITATIONS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748301" y="3325822"/>
            <a:ext cx="12318613" cy="876358"/>
            <a:chOff x="0" y="0"/>
            <a:chExt cx="3244408" cy="230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44408" cy="230810"/>
            </a:xfrm>
            <a:custGeom>
              <a:avLst/>
              <a:gdLst/>
              <a:ahLst/>
              <a:cxnLst/>
              <a:rect l="l" t="t" r="r" b="b"/>
              <a:pathLst>
                <a:path w="3244408" h="230810">
                  <a:moveTo>
                    <a:pt x="32052" y="0"/>
                  </a:moveTo>
                  <a:lnTo>
                    <a:pt x="3212356" y="0"/>
                  </a:lnTo>
                  <a:cubicBezTo>
                    <a:pt x="3230058" y="0"/>
                    <a:pt x="3244408" y="14350"/>
                    <a:pt x="3244408" y="32052"/>
                  </a:cubicBezTo>
                  <a:lnTo>
                    <a:pt x="3244408" y="198758"/>
                  </a:lnTo>
                  <a:cubicBezTo>
                    <a:pt x="3244408" y="207259"/>
                    <a:pt x="3241031" y="215412"/>
                    <a:pt x="3235020" y="221423"/>
                  </a:cubicBezTo>
                  <a:cubicBezTo>
                    <a:pt x="3229009" y="227434"/>
                    <a:pt x="3220857" y="230810"/>
                    <a:pt x="3212356" y="230810"/>
                  </a:cubicBezTo>
                  <a:lnTo>
                    <a:pt x="32052" y="230810"/>
                  </a:lnTo>
                  <a:cubicBezTo>
                    <a:pt x="14350" y="230810"/>
                    <a:pt x="0" y="216460"/>
                    <a:pt x="0" y="198758"/>
                  </a:cubicBezTo>
                  <a:lnTo>
                    <a:pt x="0" y="32052"/>
                  </a:lnTo>
                  <a:cubicBezTo>
                    <a:pt x="0" y="23551"/>
                    <a:pt x="3377" y="15399"/>
                    <a:pt x="9388" y="9388"/>
                  </a:cubicBezTo>
                  <a:cubicBezTo>
                    <a:pt x="15399" y="3377"/>
                    <a:pt x="23551" y="0"/>
                    <a:pt x="32052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44408" cy="268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10525" y="3411547"/>
            <a:ext cx="11040806" cy="51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3"/>
              </a:lnSpc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Ensuring stable and reliable Wi-Fi connectivity for the ESP32.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9947" y="2597839"/>
            <a:ext cx="4182217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377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Wi-Fi Connectivity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1" name="Group 11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329947" y="4472667"/>
            <a:ext cx="4182217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377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API Integration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748301" y="5248275"/>
            <a:ext cx="12139429" cy="1364449"/>
            <a:chOff x="0" y="0"/>
            <a:chExt cx="3197216" cy="3593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97216" cy="359361"/>
            </a:xfrm>
            <a:custGeom>
              <a:avLst/>
              <a:gdLst/>
              <a:ahLst/>
              <a:cxnLst/>
              <a:rect l="l" t="t" r="r" b="b"/>
              <a:pathLst>
                <a:path w="3197216" h="359361">
                  <a:moveTo>
                    <a:pt x="32525" y="0"/>
                  </a:moveTo>
                  <a:lnTo>
                    <a:pt x="3164691" y="0"/>
                  </a:lnTo>
                  <a:cubicBezTo>
                    <a:pt x="3173317" y="0"/>
                    <a:pt x="3181590" y="3427"/>
                    <a:pt x="3187690" y="9526"/>
                  </a:cubicBezTo>
                  <a:cubicBezTo>
                    <a:pt x="3193789" y="15626"/>
                    <a:pt x="3197216" y="23899"/>
                    <a:pt x="3197216" y="32525"/>
                  </a:cubicBezTo>
                  <a:lnTo>
                    <a:pt x="3197216" y="326836"/>
                  </a:lnTo>
                  <a:cubicBezTo>
                    <a:pt x="3197216" y="344799"/>
                    <a:pt x="3182654" y="359361"/>
                    <a:pt x="3164691" y="359361"/>
                  </a:cubicBezTo>
                  <a:lnTo>
                    <a:pt x="32525" y="359361"/>
                  </a:lnTo>
                  <a:cubicBezTo>
                    <a:pt x="14562" y="359361"/>
                    <a:pt x="0" y="344799"/>
                    <a:pt x="0" y="326836"/>
                  </a:cubicBezTo>
                  <a:lnTo>
                    <a:pt x="0" y="32525"/>
                  </a:lnTo>
                  <a:cubicBezTo>
                    <a:pt x="0" y="14562"/>
                    <a:pt x="14562" y="0"/>
                    <a:pt x="32525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197216" cy="397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210525" y="5429250"/>
            <a:ext cx="11083730" cy="1040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3"/>
              </a:lnSpc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Proper integration of the WhatsApp API to ensure timely</a:t>
            </a:r>
          </a:p>
          <a:p>
            <a:pPr algn="l">
              <a:lnSpc>
                <a:spcPts val="4193"/>
              </a:lnSpc>
            </a:pPr>
            <a:r>
              <a: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and accurate communication.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50043" y="6869899"/>
            <a:ext cx="4182217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377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Limitations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847418" y="7740757"/>
            <a:ext cx="12139429" cy="1364449"/>
            <a:chOff x="0" y="0"/>
            <a:chExt cx="3197216" cy="35936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97216" cy="359361"/>
            </a:xfrm>
            <a:custGeom>
              <a:avLst/>
              <a:gdLst/>
              <a:ahLst/>
              <a:cxnLst/>
              <a:rect l="l" t="t" r="r" b="b"/>
              <a:pathLst>
                <a:path w="3197216" h="359361">
                  <a:moveTo>
                    <a:pt x="32525" y="0"/>
                  </a:moveTo>
                  <a:lnTo>
                    <a:pt x="3164691" y="0"/>
                  </a:lnTo>
                  <a:cubicBezTo>
                    <a:pt x="3173317" y="0"/>
                    <a:pt x="3181590" y="3427"/>
                    <a:pt x="3187690" y="9526"/>
                  </a:cubicBezTo>
                  <a:cubicBezTo>
                    <a:pt x="3193789" y="15626"/>
                    <a:pt x="3197216" y="23899"/>
                    <a:pt x="3197216" y="32525"/>
                  </a:cubicBezTo>
                  <a:lnTo>
                    <a:pt x="3197216" y="326836"/>
                  </a:lnTo>
                  <a:cubicBezTo>
                    <a:pt x="3197216" y="344799"/>
                    <a:pt x="3182654" y="359361"/>
                    <a:pt x="3164691" y="359361"/>
                  </a:cubicBezTo>
                  <a:lnTo>
                    <a:pt x="32525" y="359361"/>
                  </a:lnTo>
                  <a:cubicBezTo>
                    <a:pt x="14562" y="359361"/>
                    <a:pt x="0" y="344799"/>
                    <a:pt x="0" y="326836"/>
                  </a:cubicBezTo>
                  <a:lnTo>
                    <a:pt x="0" y="32525"/>
                  </a:lnTo>
                  <a:cubicBezTo>
                    <a:pt x="0" y="14562"/>
                    <a:pt x="14562" y="0"/>
                    <a:pt x="32525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197216" cy="397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10525" y="7874042"/>
            <a:ext cx="11083730" cy="50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3"/>
              </a:lnSpc>
            </a:pPr>
            <a:r>
              <a:rPr lang="en-US" sz="2995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It only works on Local Network.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AC390E6A-B706-7A00-2F1F-F99170B9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9657634"/>
            <a:ext cx="2133600" cy="365125"/>
          </a:xfrm>
        </p:spPr>
        <p:txBody>
          <a:bodyPr/>
          <a:lstStyle/>
          <a:p>
            <a:fld id="{19931F8E-5EB8-4CF9-858E-3D419BBBBD4F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8C4C8-E163-6233-FFAD-68C0C2E2A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21CE22B-4449-6CB4-4647-3FA50BB9A782}"/>
              </a:ext>
            </a:extLst>
          </p:cNvPr>
          <p:cNvSpPr txBox="1"/>
          <p:nvPr/>
        </p:nvSpPr>
        <p:spPr>
          <a:xfrm>
            <a:off x="2837718" y="1411783"/>
            <a:ext cx="11468606" cy="1178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FUTURE WORK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6E0BA4-0B10-7452-EDD9-B3C239F66631}"/>
              </a:ext>
            </a:extLst>
          </p:cNvPr>
          <p:cNvGrpSpPr/>
          <p:nvPr/>
        </p:nvGrpSpPr>
        <p:grpSpPr>
          <a:xfrm>
            <a:off x="3748301" y="3181161"/>
            <a:ext cx="12710898" cy="1505140"/>
            <a:chOff x="0" y="-38100"/>
            <a:chExt cx="3347726" cy="3964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7E29AFB-6695-CA9F-7A65-E53663730884}"/>
                </a:ext>
              </a:extLst>
            </p:cNvPr>
            <p:cNvSpPr/>
            <p:nvPr/>
          </p:nvSpPr>
          <p:spPr>
            <a:xfrm>
              <a:off x="0" y="0"/>
              <a:ext cx="3347726" cy="358315"/>
            </a:xfrm>
            <a:custGeom>
              <a:avLst/>
              <a:gdLst/>
              <a:ahLst/>
              <a:cxnLst/>
              <a:rect l="l" t="t" r="r" b="b"/>
              <a:pathLst>
                <a:path w="3244408" h="230810">
                  <a:moveTo>
                    <a:pt x="32052" y="0"/>
                  </a:moveTo>
                  <a:lnTo>
                    <a:pt x="3212356" y="0"/>
                  </a:lnTo>
                  <a:cubicBezTo>
                    <a:pt x="3230058" y="0"/>
                    <a:pt x="3244408" y="14350"/>
                    <a:pt x="3244408" y="32052"/>
                  </a:cubicBezTo>
                  <a:lnTo>
                    <a:pt x="3244408" y="198758"/>
                  </a:lnTo>
                  <a:cubicBezTo>
                    <a:pt x="3244408" y="207259"/>
                    <a:pt x="3241031" y="215412"/>
                    <a:pt x="3235020" y="221423"/>
                  </a:cubicBezTo>
                  <a:cubicBezTo>
                    <a:pt x="3229009" y="227434"/>
                    <a:pt x="3220857" y="230810"/>
                    <a:pt x="3212356" y="230810"/>
                  </a:cubicBezTo>
                  <a:lnTo>
                    <a:pt x="32052" y="230810"/>
                  </a:lnTo>
                  <a:cubicBezTo>
                    <a:pt x="14350" y="230810"/>
                    <a:pt x="0" y="216460"/>
                    <a:pt x="0" y="198758"/>
                  </a:cubicBezTo>
                  <a:lnTo>
                    <a:pt x="0" y="32052"/>
                  </a:lnTo>
                  <a:cubicBezTo>
                    <a:pt x="0" y="23551"/>
                    <a:pt x="3377" y="15399"/>
                    <a:pt x="9388" y="9388"/>
                  </a:cubicBezTo>
                  <a:cubicBezTo>
                    <a:pt x="15399" y="3377"/>
                    <a:pt x="23551" y="0"/>
                    <a:pt x="32052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65F3289-B798-B9A2-8BEF-49A52D874480}"/>
                </a:ext>
              </a:extLst>
            </p:cNvPr>
            <p:cNvSpPr txBox="1"/>
            <p:nvPr/>
          </p:nvSpPr>
          <p:spPr>
            <a:xfrm>
              <a:off x="0" y="-38100"/>
              <a:ext cx="3244408" cy="268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08F0AE-65E3-2007-6814-4422533AEA18}"/>
              </a:ext>
            </a:extLst>
          </p:cNvPr>
          <p:cNvSpPr txBox="1"/>
          <p:nvPr/>
        </p:nvSpPr>
        <p:spPr>
          <a:xfrm>
            <a:off x="4210525" y="3411547"/>
            <a:ext cx="11040806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3"/>
              </a:lnSpc>
            </a:pPr>
            <a:r>
              <a:rPr lang="en-US" sz="2995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Now our project is connected only the local network. So,  in future we will work on to connect it with global network  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9DBA85B4-A904-61B2-E16E-E263ECC7E82C}"/>
              </a:ext>
            </a:extLst>
          </p:cNvPr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CCE38D49-40CF-8E6E-5C5A-E282479C4458}"/>
              </a:ext>
            </a:extLst>
          </p:cNvPr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5923268-A2FB-BE44-2355-E2F1971CEAE2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317F4BF3-1D8C-C4F8-34DC-003C8C05C92E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7A717F21-75A7-8EAB-F371-8F46586960A5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6794D473-5813-E39A-9E0D-97B285569F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5807A15-B32D-5E57-9B06-B839B564F8D5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15</a:t>
              </a:r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1CF5D605-1C30-C4F0-B422-4D4EF9508AFF}"/>
              </a:ext>
            </a:extLst>
          </p:cNvPr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AB5D6B9-09A7-AD24-79CA-4898B7F4513F}"/>
              </a:ext>
            </a:extLst>
          </p:cNvPr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9AA78E40-F238-6075-EF39-6DB6801BF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9657634"/>
            <a:ext cx="2133600" cy="365125"/>
          </a:xfrm>
        </p:spPr>
        <p:txBody>
          <a:bodyPr/>
          <a:lstStyle/>
          <a:p>
            <a:fld id="{19931F8E-5EB8-4CF9-858E-3D419BBBBD4F}" type="datetime1">
              <a:rPr lang="en-US" smtClean="0"/>
              <a:t>12/9/2024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7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82861" y="594556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6" name="Group 6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79044" y="895350"/>
            <a:ext cx="1092991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6291" y="2905505"/>
            <a:ext cx="15145918" cy="335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91"/>
              </a:lnSpc>
            </a:pPr>
            <a:r>
              <a:rPr lang="en-US" sz="377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ChatHouse aims to demonstrate the practical application of IoT in everyday life by developing a home automation system controlled via WhatsApp. By combining the ESP32's capabilities with the widespread use of WhatsApp, the project will showcase a simple yet powerful way to enhance controlling home appliances.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009325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AEA6B15-23B7-D1AD-F9BD-A5CFBF2B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800" y="9486900"/>
            <a:ext cx="2133600" cy="365125"/>
          </a:xfrm>
        </p:spPr>
        <p:txBody>
          <a:bodyPr/>
          <a:lstStyle/>
          <a:p>
            <a:fld id="{F3C39463-A715-4AE6-ABEE-83350B8F3ADE}" type="datetime1">
              <a:rPr lang="en-US" smtClean="0"/>
              <a:t>12/9/2024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34CBA-0C43-9F5E-36E8-8FE3F8CFE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B06803-F479-1BDE-9D81-0005B81546E1}"/>
              </a:ext>
            </a:extLst>
          </p:cNvPr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5521962-662D-A1A8-3B25-157FB3FCCA7A}"/>
              </a:ext>
            </a:extLst>
          </p:cNvPr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4186F22-292F-DE9F-97D0-834DBD0A9EAB}"/>
              </a:ext>
            </a:extLst>
          </p:cNvPr>
          <p:cNvSpPr/>
          <p:nvPr/>
        </p:nvSpPr>
        <p:spPr>
          <a:xfrm>
            <a:off x="12982861" y="594556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C756AB6-40F2-6F81-BCC1-4AFAB74279D8}"/>
              </a:ext>
            </a:extLst>
          </p:cNvPr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BDBAD853-CA97-1A3E-B797-8A675C81FAAF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5D22E70-7637-3A09-206C-3F4E0F18077E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CF92C662-A66C-ADFF-8673-EDE51F3A80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BC1A513-3944-7235-2334-A5F9326411E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17</a:t>
              </a: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4673E52D-BA7D-E976-2819-904DDDFBBAF5}"/>
              </a:ext>
            </a:extLst>
          </p:cNvPr>
          <p:cNvSpPr txBox="1"/>
          <p:nvPr/>
        </p:nvSpPr>
        <p:spPr>
          <a:xfrm>
            <a:off x="3679044" y="895350"/>
            <a:ext cx="1092991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REFFERENCES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DE8117A-F8CD-75F3-9F18-94C3EE5AC3C2}"/>
              </a:ext>
            </a:extLst>
          </p:cNvPr>
          <p:cNvSpPr/>
          <p:nvPr/>
        </p:nvSpPr>
        <p:spPr>
          <a:xfrm>
            <a:off x="-3009325" y="-40227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D615BC7-46AD-5DE7-0E01-32306C06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800" y="9486900"/>
            <a:ext cx="2133600" cy="365125"/>
          </a:xfrm>
        </p:spPr>
        <p:txBody>
          <a:bodyPr/>
          <a:lstStyle/>
          <a:p>
            <a:fld id="{F3C39463-A715-4AE6-ABEE-83350B8F3ADE}" type="datetime1">
              <a:rPr lang="en-US" smtClean="0"/>
              <a:t>12/9/2024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B9B5E-7279-F824-A362-947A28FA293E}"/>
              </a:ext>
            </a:extLst>
          </p:cNvPr>
          <p:cNvSpPr txBox="1"/>
          <p:nvPr/>
        </p:nvSpPr>
        <p:spPr>
          <a:xfrm>
            <a:off x="2957731" y="2986176"/>
            <a:ext cx="116512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>
                <a:hlinkClick r:id="rId4"/>
              </a:rPr>
              <a:t>http://esp32.net</a:t>
            </a:r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>
                <a:hlinkClick r:id="rId5"/>
              </a:rPr>
              <a:t>https://lastminuteengineers.com/electronics/esp32-projects/</a:t>
            </a:r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>
                <a:hlinkClick r:id="rId6"/>
              </a:rPr>
              <a:t>https://docs.arduino.cc/software/ide/</a:t>
            </a:r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>
                <a:hlinkClick r:id="rId7"/>
              </a:rPr>
              <a:t>https://thingesp.siddhesh.me/#/</a:t>
            </a:r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>
                <a:hlinkClick r:id="rId8"/>
              </a:rPr>
              <a:t>https://www.twilio.com/en-us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358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4208013" y="2223487"/>
            <a:ext cx="14079987" cy="115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endParaRPr lang="en-US" sz="4701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algn="ctr">
              <a:lnSpc>
                <a:spcPts val="4172"/>
              </a:lnSpc>
            </a:pPr>
            <a:endParaRPr lang="en-US" sz="4701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08013" y="6018341"/>
            <a:ext cx="13051287" cy="260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9"/>
              </a:lnSpc>
            </a:pPr>
            <a:r>
              <a:rPr lang="en-US" sz="4035" u="sng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Presented By :</a:t>
            </a:r>
          </a:p>
          <a:p>
            <a:pPr algn="ctr">
              <a:lnSpc>
                <a:spcPts val="5089"/>
              </a:lnSpc>
            </a:pPr>
            <a:r>
              <a:rPr lang="en-US" sz="363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Rakib Hasan(1801047)</a:t>
            </a:r>
          </a:p>
          <a:p>
            <a:pPr algn="ctr">
              <a:lnSpc>
                <a:spcPts val="5089"/>
              </a:lnSpc>
            </a:pPr>
            <a:r>
              <a:rPr lang="en-US" sz="363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Md. Sakibul Alam Sakib(2001032)</a:t>
            </a:r>
          </a:p>
          <a:p>
            <a:pPr algn="ctr">
              <a:lnSpc>
                <a:spcPts val="5089"/>
              </a:lnSpc>
            </a:pPr>
            <a:r>
              <a:rPr lang="en-US" sz="363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Fardin Ahmed Ashan(2001033)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7458961" y="49149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4185601" y="1577445"/>
            <a:ext cx="12387753" cy="216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88415" marR="0" algn="ctr">
              <a:spcBef>
                <a:spcPts val="835"/>
              </a:spcBef>
              <a:spcAft>
                <a:spcPts val="0"/>
              </a:spcAft>
            </a:pPr>
            <a:r>
              <a:rPr lang="en-US" sz="5400" b="1" dirty="0">
                <a:effectLst/>
                <a:latin typeface="Alatsi" panose="020B0604020202020204" charset="0"/>
                <a:ea typeface="Times New Roman" panose="02020603050405020304" pitchFamily="18" charset="0"/>
              </a:rPr>
              <a:t>‘ChatHouse</a:t>
            </a:r>
            <a:r>
              <a:rPr lang="en-US" sz="4400" b="1" dirty="0">
                <a:effectLst/>
                <a:latin typeface="Alatsi" panose="020B0604020202020204" charset="0"/>
                <a:ea typeface="Times New Roman" panose="02020603050405020304" pitchFamily="18" charset="0"/>
              </a:rPr>
              <a:t>‘</a:t>
            </a:r>
            <a:endParaRPr lang="en-US" sz="4400" b="1" dirty="0">
              <a:latin typeface="Alatsi" panose="020B0604020202020204" charset="0"/>
              <a:ea typeface="Times New Roman" panose="02020603050405020304" pitchFamily="18" charset="0"/>
            </a:endParaRPr>
          </a:p>
          <a:p>
            <a:pPr marL="1288415" marR="0" algn="ctr">
              <a:spcBef>
                <a:spcPts val="835"/>
              </a:spcBef>
              <a:spcAft>
                <a:spcPts val="0"/>
              </a:spcAft>
            </a:pPr>
            <a:r>
              <a:rPr lang="en-US" sz="4000" dirty="0">
                <a:effectLst/>
                <a:latin typeface="Alatsi" panose="020B0604020202020204" charset="0"/>
                <a:ea typeface="Times New Roman" panose="02020603050405020304" pitchFamily="18" charset="0"/>
              </a:rPr>
              <a:t>An IOT-Based Smart Home</a:t>
            </a:r>
            <a:r>
              <a:rPr lang="en-US" sz="4000" spc="-30" dirty="0">
                <a:effectLst/>
                <a:latin typeface="Alatsi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Alatsi" panose="020B0604020202020204" charset="0"/>
                <a:ea typeface="Times New Roman" panose="02020603050405020304" pitchFamily="18" charset="0"/>
              </a:rPr>
              <a:t>Appliances controlling system via WhatsApp.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1C3075A-0FFD-5F4C-4F40-C0CDCAB5A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800" y="9639300"/>
            <a:ext cx="2133600" cy="365125"/>
          </a:xfrm>
        </p:spPr>
        <p:txBody>
          <a:bodyPr/>
          <a:lstStyle/>
          <a:p>
            <a:fld id="{F0B9F7A0-B902-4531-AC42-AC8786FE2E20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4977" y="3776610"/>
            <a:ext cx="11627497" cy="222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2412831" y="802621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13653" y="-573693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4F7D90E-B655-837F-B91B-685243453D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728" y="9715500"/>
            <a:ext cx="2133600" cy="365125"/>
          </a:xfrm>
        </p:spPr>
        <p:txBody>
          <a:bodyPr/>
          <a:lstStyle/>
          <a:p>
            <a:fld id="{0E573289-2149-4671-B5E4-CB6A5083D041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3980" y="895350"/>
            <a:ext cx="1318003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53980" y="3305470"/>
            <a:ext cx="44809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53980" y="4017934"/>
            <a:ext cx="44809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3980" y="4766912"/>
            <a:ext cx="5241454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System Components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53980" y="5530868"/>
            <a:ext cx="5241454" cy="195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Project Description</a:t>
            </a:r>
          </a:p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endParaRPr lang="en-US" sz="3699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endParaRPr lang="en-US" sz="3699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53980" y="6214399"/>
            <a:ext cx="4985779" cy="195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Flow Diagram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Expected Outcome</a:t>
            </a:r>
          </a:p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endParaRPr lang="en-US" sz="3699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62540" y="3393276"/>
            <a:ext cx="6502521" cy="624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Software Implementation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81590" y="4106186"/>
            <a:ext cx="6559225" cy="624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Hardware Implementation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81590" y="4881451"/>
            <a:ext cx="6263410" cy="329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Final Outcome</a:t>
            </a:r>
          </a:p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Challenges &amp; Limitations</a:t>
            </a:r>
          </a:p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Future Work</a:t>
            </a:r>
          </a:p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 err="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Refferences</a:t>
            </a:r>
            <a:endParaRPr lang="en-US" sz="3699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Conclusion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4" name="Group 14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-2845001" y="43433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01700" y="614206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>
            <a:off x="9258531" y="3796687"/>
            <a:ext cx="0" cy="324612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9C7B7784-8CEB-E190-17E3-98EA24A55D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380" y="9642660"/>
            <a:ext cx="2133600" cy="365125"/>
          </a:xfrm>
        </p:spPr>
        <p:txBody>
          <a:bodyPr/>
          <a:lstStyle/>
          <a:p>
            <a:fld id="{86F23021-0894-45AB-AE02-CE3B3F821011}" type="datetime1">
              <a:rPr lang="en-US" smtClean="0"/>
              <a:t>12/9/2024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53980" y="895350"/>
            <a:ext cx="1318003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3482681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855291"/>
            <a:ext cx="15863848" cy="3980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91"/>
              </a:lnSpc>
            </a:pPr>
            <a:r>
              <a:rPr lang="en-US" sz="377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Home automation systems have become increasingly popular, allowing users to control various household appliances such as lights, fans, and other electrical devices remotely. This project will focus on creating a low-cost, efficient, and user-friendly home automation system that leverages the power of IoT (Internet of Things) and WhatsApp messaging for remote control.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-260599" y="9061267"/>
            <a:ext cx="6208186" cy="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844C00E-063D-66B1-B3E4-C6604B8E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380" y="9391650"/>
            <a:ext cx="2133600" cy="365125"/>
          </a:xfrm>
        </p:spPr>
        <p:txBody>
          <a:bodyPr/>
          <a:lstStyle/>
          <a:p>
            <a:fld id="{E49D64F1-A6F1-4780-A1FD-3A5254DA49E7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53980" y="895350"/>
            <a:ext cx="1318003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OBJECTIVES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3482681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855291"/>
            <a:ext cx="15863848" cy="267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102" lvl="1" indent="-408051" algn="just">
              <a:lnSpc>
                <a:spcPts val="5291"/>
              </a:lnSpc>
              <a:buFont typeface="Arial"/>
              <a:buChar char="•"/>
            </a:pPr>
            <a:r>
              <a:rPr lang="en-US" sz="377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 design and implement a home automation system.</a:t>
            </a:r>
          </a:p>
          <a:p>
            <a:pPr marL="816102" lvl="1" indent="-408051" algn="just">
              <a:lnSpc>
                <a:spcPts val="5291"/>
              </a:lnSpc>
              <a:buFont typeface="Arial"/>
              <a:buChar char="•"/>
            </a:pPr>
            <a:r>
              <a:rPr lang="en-US" sz="377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 allow users to control home appliances remotely.</a:t>
            </a:r>
          </a:p>
          <a:p>
            <a:pPr marL="816102" lvl="1" indent="-408051" algn="just">
              <a:lnSpc>
                <a:spcPts val="5291"/>
              </a:lnSpc>
              <a:buFont typeface="Arial"/>
              <a:buChar char="•"/>
            </a:pPr>
            <a:r>
              <a:rPr lang="en-US" sz="377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To integrate the WhatsApp messaging platform (e.g. </a:t>
            </a:r>
            <a:r>
              <a:rPr lang="en-US" sz="3779" dirty="0" err="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twilio</a:t>
            </a:r>
            <a:r>
              <a:rPr lang="en-US" sz="377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) to send and receive control commands for the home automation system.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-260599" y="9061267"/>
            <a:ext cx="7105264" cy="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17C67D0-EB1F-4DB1-9F78-08FC204C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5262" y="9639300"/>
            <a:ext cx="2133600" cy="365125"/>
          </a:xfrm>
        </p:spPr>
        <p:txBody>
          <a:bodyPr/>
          <a:lstStyle/>
          <a:p>
            <a:fld id="{6E3EA9A9-BB10-49B6-92B8-753692343B3A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18390" y="665163"/>
            <a:ext cx="1045121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SYSTEM COMPONENTS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633550" y="4593272"/>
            <a:ext cx="6799040" cy="4081094"/>
            <a:chOff x="0" y="-192881"/>
            <a:chExt cx="9065386" cy="544145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-192881"/>
              <a:ext cx="9065386" cy="5441458"/>
              <a:chOff x="0" y="-38100"/>
              <a:chExt cx="1790693" cy="107485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90693" cy="1036756"/>
              </a:xfrm>
              <a:custGeom>
                <a:avLst/>
                <a:gdLst/>
                <a:ahLst/>
                <a:cxnLst/>
                <a:rect l="l" t="t" r="r" b="b"/>
                <a:pathLst>
                  <a:path w="1751844" h="919119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859759"/>
                    </a:lnTo>
                    <a:cubicBezTo>
                      <a:pt x="1751844" y="892542"/>
                      <a:pt x="1725268" y="919119"/>
                      <a:pt x="1692484" y="919119"/>
                    </a:cubicBezTo>
                    <a:lnTo>
                      <a:pt x="59360" y="919119"/>
                    </a:lnTo>
                    <a:cubicBezTo>
                      <a:pt x="26577" y="919119"/>
                      <a:pt x="0" y="892542"/>
                      <a:pt x="0" y="859759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747575" cy="10485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95604" y="133351"/>
              <a:ext cx="7735510" cy="4981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6662" lvl="1" indent="-323331" algn="l">
                <a:lnSpc>
                  <a:spcPts val="4193"/>
                </a:lnSpc>
                <a:buFont typeface="Arial"/>
                <a:buChar char="•"/>
              </a:pPr>
              <a:r>
                <a:rPr lang="en-US" sz="2995" dirty="0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ESP32 microcontroller</a:t>
              </a:r>
            </a:p>
            <a:p>
              <a:pPr marL="646662" lvl="1" indent="-323331" algn="l">
                <a:lnSpc>
                  <a:spcPts val="4193"/>
                </a:lnSpc>
                <a:buFont typeface="Arial"/>
                <a:buChar char="•"/>
              </a:pPr>
              <a:r>
                <a:rPr lang="en-US" sz="2995" dirty="0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Relay Module for appliance control</a:t>
              </a:r>
            </a:p>
            <a:p>
              <a:pPr marL="646662" lvl="1" indent="-323331" algn="l">
                <a:lnSpc>
                  <a:spcPts val="4193"/>
                </a:lnSpc>
                <a:buFont typeface="Arial"/>
                <a:buChar char="•"/>
              </a:pPr>
              <a:r>
                <a:rPr lang="en-US" sz="2995" dirty="0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Bread Board</a:t>
              </a:r>
            </a:p>
            <a:p>
              <a:pPr marL="646662" lvl="1" indent="-323331" algn="l">
                <a:lnSpc>
                  <a:spcPts val="4193"/>
                </a:lnSpc>
                <a:buFont typeface="Arial"/>
                <a:buChar char="•"/>
              </a:pPr>
              <a:r>
                <a:rPr lang="en-US" sz="2995" dirty="0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Connecting Wires, Home Appliances(Fan, light, water pump)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6027" y="4067100"/>
            <a:ext cx="4182217" cy="67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HARDWARE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169765" y="4737933"/>
            <a:ext cx="6651535" cy="2995673"/>
            <a:chOff x="0" y="0"/>
            <a:chExt cx="8868713" cy="399423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8868713" cy="3994230"/>
              <a:chOff x="0" y="0"/>
              <a:chExt cx="1751844" cy="78898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51844" cy="788984"/>
              </a:xfrm>
              <a:custGeom>
                <a:avLst/>
                <a:gdLst/>
                <a:ahLst/>
                <a:cxnLst/>
                <a:rect l="l" t="t" r="r" b="b"/>
                <a:pathLst>
                  <a:path w="1751844" h="78898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729623"/>
                    </a:lnTo>
                    <a:cubicBezTo>
                      <a:pt x="1751844" y="762407"/>
                      <a:pt x="1725268" y="788984"/>
                      <a:pt x="1692484" y="788984"/>
                    </a:cubicBezTo>
                    <a:lnTo>
                      <a:pt x="59360" y="788984"/>
                    </a:lnTo>
                    <a:cubicBezTo>
                      <a:pt x="26577" y="788984"/>
                      <a:pt x="0" y="762407"/>
                      <a:pt x="0" y="729623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751844" cy="827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95604" y="133350"/>
              <a:ext cx="7735510" cy="348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6663" lvl="1" indent="-323331" algn="l">
                <a:lnSpc>
                  <a:spcPts val="4193"/>
                </a:lnSpc>
                <a:buFont typeface="Arial"/>
                <a:buChar char="•"/>
              </a:pPr>
              <a:r>
                <a:rPr lang="en-US" sz="2995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Arduino IDE</a:t>
              </a:r>
            </a:p>
            <a:p>
              <a:pPr marL="646663" lvl="1" indent="-323331" algn="l">
                <a:lnSpc>
                  <a:spcPts val="4193"/>
                </a:lnSpc>
                <a:buFont typeface="Arial"/>
                <a:buChar char="•"/>
              </a:pPr>
              <a:r>
                <a:rPr lang="en-US" sz="2995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ThingESP</a:t>
              </a:r>
            </a:p>
            <a:p>
              <a:pPr marL="646663" lvl="1" indent="-323331" algn="l">
                <a:lnSpc>
                  <a:spcPts val="4193"/>
                </a:lnSpc>
                <a:buFont typeface="Arial"/>
                <a:buChar char="•"/>
              </a:pPr>
              <a:r>
                <a:rPr lang="en-US" sz="2995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Twilio</a:t>
              </a:r>
            </a:p>
            <a:p>
              <a:pPr marL="646663" lvl="1" indent="-323331" algn="l">
                <a:lnSpc>
                  <a:spcPts val="4193"/>
                </a:lnSpc>
                <a:buFont typeface="Arial"/>
                <a:buChar char="•"/>
              </a:pPr>
              <a:r>
                <a:rPr lang="en-US" sz="2995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WhatsApp</a:t>
              </a:r>
            </a:p>
            <a:p>
              <a:pPr algn="l">
                <a:lnSpc>
                  <a:spcPts val="4193"/>
                </a:lnSpc>
              </a:pPr>
              <a:endParaRPr lang="en-US" sz="2995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82427" y="4067100"/>
            <a:ext cx="5276728" cy="67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SOFTWARE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18" name="Group 1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F4D1E740-EB7A-09B9-B606-65991491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356" y="9639300"/>
            <a:ext cx="2133600" cy="365125"/>
          </a:xfrm>
        </p:spPr>
        <p:txBody>
          <a:bodyPr/>
          <a:lstStyle/>
          <a:p>
            <a:fld id="{4872E0AD-66D5-454A-8B39-450B5EB8075C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5350"/>
            <a:ext cx="162306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PROJECT DESCRIPTION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6160" y="2902456"/>
            <a:ext cx="15516465" cy="5350544"/>
            <a:chOff x="0" y="0"/>
            <a:chExt cx="20688620" cy="713405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73815" cy="147381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30580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1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2742037"/>
              <a:ext cx="1473815" cy="147381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2872617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2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5484075"/>
              <a:ext cx="1473815" cy="147381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5614654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11697" y="-72645"/>
              <a:ext cx="18976923" cy="1726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91"/>
                </a:lnSpc>
              </a:pPr>
              <a:r>
                <a:rPr lang="en-US" sz="3779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The system allows control of home appliances via WhatsApp messages using the ESP32 microcontroller.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11697" y="2667615"/>
              <a:ext cx="18976923" cy="2615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91"/>
                </a:lnSpc>
              </a:pPr>
              <a:r>
                <a:rPr lang="en-US" sz="3779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When a command is sent, it is processed through the WhatsApp API (e.g., Twilio), and the ESP32 activates the appropriate relay to switch the appliance on or off.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11697" y="5407875"/>
              <a:ext cx="18976923" cy="1726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91"/>
                </a:lnSpc>
              </a:pPr>
              <a:r>
                <a:rPr lang="en-US" sz="3779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The system also provides real-time feedback, confirming the appliance’s status to the user.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5" name="Group 25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969754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64423" y="-164117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5350"/>
            <a:ext cx="162306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Flow Diagram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5" name="Group 25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969754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64423" y="-164117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00C93554-73BF-FF1E-7858-0E46E7C55E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455" y="9725221"/>
            <a:ext cx="2133600" cy="365125"/>
          </a:xfrm>
        </p:spPr>
        <p:txBody>
          <a:bodyPr/>
          <a:lstStyle/>
          <a:p>
            <a:fld id="{0D900850-6CAC-4791-A11B-91DF9D673AE2}" type="datetime1">
              <a:rPr lang="en-US" smtClean="0"/>
              <a:t>12/9/2024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2A1AFA-6B4F-31FA-9EC9-E284F472A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918" y="2147888"/>
            <a:ext cx="10669990" cy="76278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5350"/>
            <a:ext cx="162306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EXPECTED OUTCOME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64423" y="2892931"/>
            <a:ext cx="15516465" cy="5218417"/>
            <a:chOff x="0" y="0"/>
            <a:chExt cx="20688620" cy="695788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73815" cy="147381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30580"/>
              <a:ext cx="1473815" cy="1096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08"/>
                </a:lnSpc>
              </a:pPr>
              <a:r>
                <a:rPr lang="en-US" sz="49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1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2742037"/>
              <a:ext cx="1473815" cy="147381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2872617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2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5484075"/>
              <a:ext cx="1473815" cy="147381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5614654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11697" y="-63120"/>
              <a:ext cx="18976923" cy="68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11697" y="2677140"/>
              <a:ext cx="18976923" cy="68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11697" y="5417400"/>
              <a:ext cx="18976923" cy="68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3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25" name="Group 25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9697545" y="878816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64423" y="-164117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22191" y="3099849"/>
            <a:ext cx="13718270" cy="131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</a:pPr>
            <a:r>
              <a:rPr lang="en-US" sz="377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Remotely control of home appliances via WhatsApp messages</a:t>
            </a:r>
          </a:p>
          <a:p>
            <a:pPr algn="l">
              <a:lnSpc>
                <a:spcPts val="5291"/>
              </a:lnSpc>
            </a:pPr>
            <a:endParaRPr lang="en-US" sz="3779" dirty="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922191" y="5134792"/>
            <a:ext cx="13718270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Real-time status updates on appliance actions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22191" y="7213241"/>
            <a:ext cx="13718270" cy="131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Scalability for controlling multiple appliances</a:t>
            </a:r>
          </a:p>
          <a:p>
            <a:pPr algn="l">
              <a:lnSpc>
                <a:spcPts val="5291"/>
              </a:lnSpc>
              <a:spcBef>
                <a:spcPct val="0"/>
              </a:spcBef>
            </a:pPr>
            <a:endParaRPr lang="en-US" sz="3779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1A66F33D-8BB2-24A5-E03B-D936E3B7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455" y="9585703"/>
            <a:ext cx="2133600" cy="365125"/>
          </a:xfrm>
        </p:spPr>
        <p:txBody>
          <a:bodyPr/>
          <a:lstStyle/>
          <a:p>
            <a:fld id="{032F628D-B5D5-49EA-959F-78D446E96C3C}" type="datetime1">
              <a:rPr lang="en-US" smtClean="0"/>
              <a:t>12/9/2024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514</Words>
  <Application>Microsoft Office PowerPoint</Application>
  <PresentationFormat>Custom</PresentationFormat>
  <Paragraphs>120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Open Sans Bold</vt:lpstr>
      <vt:lpstr>Wingdings</vt:lpstr>
      <vt:lpstr>Alatsi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Revised_Wireless Project Presentation</dc:title>
  <dc:creator>fardin ashan</dc:creator>
  <cp:lastModifiedBy>fardin ashan</cp:lastModifiedBy>
  <cp:revision>35</cp:revision>
  <dcterms:created xsi:type="dcterms:W3CDTF">2006-08-16T00:00:00Z</dcterms:created>
  <dcterms:modified xsi:type="dcterms:W3CDTF">2024-12-09T05:11:09Z</dcterms:modified>
  <dc:identifier>DAGSG-Mkld4</dc:identifier>
</cp:coreProperties>
</file>